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09" r:id="rId3"/>
    <p:sldId id="311" r:id="rId4"/>
    <p:sldId id="259" r:id="rId5"/>
    <p:sldId id="260" r:id="rId6"/>
    <p:sldId id="261" r:id="rId7"/>
    <p:sldId id="262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43" r:id="rId20"/>
    <p:sldId id="346" r:id="rId21"/>
    <p:sldId id="347" r:id="rId22"/>
    <p:sldId id="323" r:id="rId23"/>
    <p:sldId id="324" r:id="rId24"/>
    <p:sldId id="325" r:id="rId25"/>
    <p:sldId id="326" r:id="rId26"/>
    <p:sldId id="327" r:id="rId27"/>
  </p:sldIdLst>
  <p:sldSz cx="12192000" cy="6858000"/>
  <p:notesSz cx="6858000" cy="9144000"/>
  <p:photoAlbum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EBC01-CB05-42C6-BF6D-E5FE27A6D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6807FA-7410-4492-9A91-F687317D8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C168542-634A-4DEA-A06B-AF1B638E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336F458-EA79-43C6-B369-36F30A56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394FAC1-B7F5-422D-9C10-B5813F76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45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DCFFF-0DC2-484C-8B95-98B95D84A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BCD6D5C-8063-4FD3-BE09-89EE1F1AE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ADAFDFC-7376-41F2-B03D-D61CEDC6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6F04F3A-B77C-4323-B35B-8BC885C9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7396AB7-54F6-4874-8B50-3409277D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250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7009A9-518A-41A6-A3F9-49F8F85D0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CB10F60-5BE5-448B-9709-857E5D885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DB372FB-C20C-40D4-B699-91C61F0E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21AA512-C085-47E7-A71D-C77E06F5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1B4A234-1CED-407C-BEF5-7DB1211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395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27226-F7BA-4873-8CC9-3968B928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5DBC1DC-2607-47CE-B007-0BF80A7E3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CB5262C-746B-4DED-ADE2-B314A8397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6D295A-33B8-4089-BC76-B1E6A91E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FB9797A-B61E-4B66-A21F-56418D73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058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430C9-6AC9-4A7A-9273-8C396E19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74D774A-E40E-4ABB-9543-6547CBFC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3829D7-C2ED-4088-9C0F-86BEF147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ABF2E0C-BFC0-4DE1-B920-D95736C0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C8D36F4-AFDE-4C80-AEF2-3EC537B2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924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F0EF0C-A577-4E75-B69B-30ABA6CC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102715A-5026-4C71-A4C7-FE2E230FF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E82A6DD-D4CE-4393-A182-2EE849B79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3108896-17A0-4DE3-BE3C-C6B397351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57ED73E-6C98-43EE-AABB-5CDBC12D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E354359-3F4F-4E07-92C4-0CB726F9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518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CF043-DB67-4685-875D-4BD7454A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DC10485-3A5F-49F1-8C07-CF09A3D3F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924A083-BE3E-4F27-9CD4-D601AD329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41C065E-3497-4CC8-ABD3-967780EC8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B14E8F-F357-4E2B-A3C8-8F56A8BA1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CB288C9-9A64-45B0-B972-0086B362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FB63003F-0D51-4028-BEAC-2D8C15B3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9F3AB319-F3BD-4355-B3B5-51BA52BD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77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B248E-25CC-4464-9C5A-27C686FD3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27DB463-A2B8-4962-9AC4-1A8B256E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422527D-3227-43FA-BF75-D3221D98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376861D-ED3C-4264-83FF-74B63D30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464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8F580D71-027A-493D-A986-21AE12E8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29E23CD-EA0D-48A9-90C6-C9E26DC1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F5E8FC9-3345-458F-9679-09087D48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17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3E231-CF52-407A-A714-002BFD20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B9C3108-4DD2-48B5-A4EC-3B8E294A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C20040F-8BE5-4439-AB2B-1BD932346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401126C-72C3-4B6E-BBCF-91F48990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FB4856C-4B18-40AB-97AE-96C46807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14797A5-B325-4FE3-923B-FECD25FE8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423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4EAC3-6338-4EEC-A202-93BD8719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49E1206-4C8D-44E0-9393-53C51ADB9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EBD529-D44E-49A1-8E7A-C55C8C041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3A0A209-C688-4DC0-9D2D-6A504F83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A3B57B7-7F45-444E-A91C-9BE2505B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BF52D82-F7F0-4D2D-8768-AA472B8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831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9020F19-14AA-4839-BE89-3470BFD3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E982219-C1E1-4F5F-8A13-64B55A70D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E23DE5B-60C1-4D9C-824E-7B1B3A4AA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BA524-DDDE-47E3-BE78-C8CC12BC0B0A}" type="datetimeFigureOut">
              <a:rPr lang="pt-PT" smtClean="0"/>
              <a:t>06/03/2021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3F5765-A407-4FE1-A0C4-295638FCB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1859CD-28B6-4882-B26D-3AF9A86E7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B98CD-5FAE-4E32-A83D-2468DEBE38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9366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cc.ubi.pt/pag/campos-pedro-generos-do-jornalismo.pdf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uardafactos.com/UserFiles/campos-pedro-generos-do-jornalismo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o.pt/2009/02/02/portugal/noticia/quem-da-uma-entrevista-pode-recusar-quem-lhe-faz-as-perguntas-as-opinioes-dividemse-1358428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publico.pt/nos/livro_estilo/11-factos-o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7AB4C53-FB0C-43BD-B5C7-0B11A0624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8F17EEE-1104-44B7-A169-2F1E8C3DD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492" y="220609"/>
            <a:ext cx="10106721" cy="957263"/>
          </a:xfrm>
        </p:spPr>
        <p:txBody>
          <a:bodyPr/>
          <a:lstStyle/>
          <a:p>
            <a:r>
              <a:rPr lang="pt-PT" dirty="0"/>
              <a:t>A entrevista – Regras e nuances</a:t>
            </a:r>
          </a:p>
        </p:txBody>
      </p:sp>
    </p:spTree>
    <p:extLst>
      <p:ext uri="{BB962C8B-B14F-4D97-AF65-F5344CB8AC3E}">
        <p14:creationId xmlns:p14="http://schemas.microsoft.com/office/powerpoint/2010/main" val="1968380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30C9D5-39D9-4C49-9B84-3CD37102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68" y="648084"/>
            <a:ext cx="6218064" cy="556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50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FA9C71-82D5-4242-9685-8F0F28841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80" y="1717572"/>
            <a:ext cx="7084039" cy="311006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CDD580-3405-4094-ACEE-2C6F6BC51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123" y="5574891"/>
            <a:ext cx="776134" cy="7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68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EC2E297-A822-4D25-AA3A-E8680618E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317216"/>
            <a:ext cx="6838950" cy="20002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36FD369-BE82-434A-B7EA-ACA4054F9A06}"/>
              </a:ext>
            </a:extLst>
          </p:cNvPr>
          <p:cNvSpPr txBox="1"/>
          <p:nvPr/>
        </p:nvSpPr>
        <p:spPr>
          <a:xfrm>
            <a:off x="3303639" y="3121223"/>
            <a:ext cx="5397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dirty="0">
                <a:hlinkClick r:id="rId3"/>
              </a:rPr>
              <a:t>http://</a:t>
            </a:r>
            <a:r>
              <a:rPr lang="pt-PT" sz="1400" dirty="0" err="1">
                <a:hlinkClick r:id="rId3"/>
              </a:rPr>
              <a:t>www.bocc.ubi.pt</a:t>
            </a:r>
            <a:r>
              <a:rPr lang="pt-PT" sz="1400" dirty="0">
                <a:hlinkClick r:id="rId3"/>
              </a:rPr>
              <a:t>/</a:t>
            </a:r>
            <a:r>
              <a:rPr lang="pt-PT" sz="1400" dirty="0" err="1">
                <a:hlinkClick r:id="rId3"/>
              </a:rPr>
              <a:t>pag</a:t>
            </a:r>
            <a:r>
              <a:rPr lang="pt-PT" sz="1400" dirty="0">
                <a:hlinkClick r:id="rId3"/>
              </a:rPr>
              <a:t>/campos-pedro-</a:t>
            </a:r>
            <a:r>
              <a:rPr lang="pt-PT" sz="1400" dirty="0" err="1">
                <a:hlinkClick r:id="rId3"/>
              </a:rPr>
              <a:t>generos</a:t>
            </a:r>
            <a:r>
              <a:rPr lang="pt-PT" sz="1400" dirty="0">
                <a:hlinkClick r:id="rId3"/>
              </a:rPr>
              <a:t>-do-</a:t>
            </a:r>
            <a:r>
              <a:rPr lang="pt-PT" sz="1400" dirty="0" err="1">
                <a:hlinkClick r:id="rId3"/>
              </a:rPr>
              <a:t>jornalismo.pdf</a:t>
            </a:r>
            <a:r>
              <a:rPr lang="pt-PT" sz="14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6425D0-D871-401D-B792-E5F5E8E620F7}"/>
              </a:ext>
            </a:extLst>
          </p:cNvPr>
          <p:cNvSpPr txBox="1"/>
          <p:nvPr/>
        </p:nvSpPr>
        <p:spPr>
          <a:xfrm>
            <a:off x="3421626" y="3756369"/>
            <a:ext cx="5161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 err="1">
                <a:hlinkClick r:id="rId4"/>
              </a:rPr>
              <a:t>https</a:t>
            </a:r>
            <a:r>
              <a:rPr lang="pt-PT" sz="1200" dirty="0">
                <a:hlinkClick r:id="rId4"/>
              </a:rPr>
              <a:t>://</a:t>
            </a:r>
            <a:r>
              <a:rPr lang="pt-PT" sz="1200" dirty="0" err="1">
                <a:hlinkClick r:id="rId4"/>
              </a:rPr>
              <a:t>guardafactos.com</a:t>
            </a:r>
            <a:r>
              <a:rPr lang="pt-PT" sz="1200" dirty="0">
                <a:hlinkClick r:id="rId4"/>
              </a:rPr>
              <a:t>/</a:t>
            </a:r>
            <a:r>
              <a:rPr lang="pt-PT" sz="1200" dirty="0" err="1">
                <a:hlinkClick r:id="rId4"/>
              </a:rPr>
              <a:t>UserFiles</a:t>
            </a:r>
            <a:r>
              <a:rPr lang="pt-PT" sz="1200" dirty="0">
                <a:hlinkClick r:id="rId4"/>
              </a:rPr>
              <a:t>/campos-pedro-</a:t>
            </a:r>
            <a:r>
              <a:rPr lang="pt-PT" sz="1200" dirty="0" err="1">
                <a:hlinkClick r:id="rId4"/>
              </a:rPr>
              <a:t>generos</a:t>
            </a:r>
            <a:r>
              <a:rPr lang="pt-PT" sz="1200" dirty="0">
                <a:hlinkClick r:id="rId4"/>
              </a:rPr>
              <a:t>-do-</a:t>
            </a:r>
            <a:r>
              <a:rPr lang="pt-PT" sz="1200" dirty="0" err="1">
                <a:hlinkClick r:id="rId4"/>
              </a:rPr>
              <a:t>jornalismo.pdf</a:t>
            </a:r>
            <a:r>
              <a:rPr lang="pt-PT" sz="1200" dirty="0"/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269484-1096-495B-AD60-49DC3DB8C8A7}"/>
              </a:ext>
            </a:extLst>
          </p:cNvPr>
          <p:cNvSpPr txBox="1"/>
          <p:nvPr/>
        </p:nvSpPr>
        <p:spPr>
          <a:xfrm>
            <a:off x="3048000" y="26645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spc="-5" dirty="0">
                <a:latin typeface="Calibri Light" panose="020F0302020204030204" pitchFamily="34" charset="0"/>
              </a:rPr>
              <a:t>Versão integral do artigo disponível nos endereços seguintes: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08020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32ADFA-EA36-41C9-A3EF-AA63205C3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40" y="779666"/>
            <a:ext cx="4257675" cy="42957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C8BB073-C1CA-4EA2-B3EA-CC8FB1CB6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55" y="3860422"/>
            <a:ext cx="3600450" cy="22764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957585B-29EF-4686-8D00-E67C98CD24E0}"/>
              </a:ext>
            </a:extLst>
          </p:cNvPr>
          <p:cNvSpPr txBox="1"/>
          <p:nvPr/>
        </p:nvSpPr>
        <p:spPr>
          <a:xfrm>
            <a:off x="7059563" y="3429000"/>
            <a:ext cx="9242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9600" b="1" spc="-5" dirty="0">
                <a:latin typeface="Calibri Light" panose="020F0302020204030204" pitchFamily="34" charset="0"/>
              </a:rPr>
              <a:t>“</a:t>
            </a:r>
            <a:r>
              <a:rPr lang="pt-PT" b="1" spc="-5" dirty="0">
                <a:latin typeface="Calibri Light" panose="020F0302020204030204" pitchFamily="34" charset="0"/>
              </a:rPr>
              <a:t> </a:t>
            </a:r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DBE58D4-EE86-4B9F-AA7E-2C57781BF054}"/>
              </a:ext>
            </a:extLst>
          </p:cNvPr>
          <p:cNvSpPr txBox="1"/>
          <p:nvPr/>
        </p:nvSpPr>
        <p:spPr>
          <a:xfrm rot="10800000">
            <a:off x="11135035" y="5196793"/>
            <a:ext cx="9242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9600" b="1" spc="-5" dirty="0">
                <a:latin typeface="Calibri Light" panose="020F0302020204030204" pitchFamily="34" charset="0"/>
              </a:rPr>
              <a:t>“</a:t>
            </a:r>
            <a:r>
              <a:rPr lang="pt-PT" b="1" spc="-5" dirty="0">
                <a:latin typeface="Calibri Light" panose="020F0302020204030204" pitchFamily="34" charset="0"/>
              </a:rPr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2437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481FA1-91CF-4EB2-8106-E13B8C351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50" y="0"/>
            <a:ext cx="4138139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A6ECEB-13F9-476E-B375-ABE3FB2D5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79" y="303621"/>
            <a:ext cx="3408115" cy="31253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C80391-F3E2-48A7-B2B2-3BD9B9682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79" y="3429000"/>
            <a:ext cx="3408115" cy="306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22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3AB55E-6C2F-46F4-AC03-EF5CD69E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4" y="0"/>
            <a:ext cx="3894332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1102928-56F0-4621-B953-F3D6C564D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8" y="1138237"/>
            <a:ext cx="41529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57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53ECF9-772B-4BCA-B913-841314DF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3" y="119062"/>
            <a:ext cx="4400550" cy="66198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0A449F-3E95-42DD-8715-4EF5BC9BE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02" y="659221"/>
            <a:ext cx="43053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4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AB8D46-46C9-4505-96A1-51C82FB62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2" y="1004887"/>
            <a:ext cx="4143375" cy="48482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964E967-DBEA-496D-8EA7-51113D797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61" y="-1"/>
            <a:ext cx="397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4C2F5C-6D74-4426-973D-BF60884F5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6" y="98784"/>
            <a:ext cx="4495800" cy="35337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F6204F0-7FC3-4EE7-8FF0-06EC519B9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1"/>
          <a:stretch/>
        </p:blipFill>
        <p:spPr>
          <a:xfrm>
            <a:off x="6096000" y="98784"/>
            <a:ext cx="4352925" cy="29503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BFC291-2E8C-4BE4-82B9-D8B5E6B02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3"/>
          <a:stretch/>
        </p:blipFill>
        <p:spPr>
          <a:xfrm>
            <a:off x="564126" y="3340891"/>
            <a:ext cx="4495800" cy="31582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476A8B5-2AD4-4A7A-A26E-8169CDD80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9154"/>
            <a:ext cx="4352924" cy="34229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C6D028D-70B3-484B-B6EA-65F140D81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56" y="5722989"/>
            <a:ext cx="776134" cy="7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9B2883E-DDE1-4E9D-B2C8-40D98794C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7" y="164803"/>
            <a:ext cx="6915150" cy="20669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6FAD19D-733B-426F-A4DD-66FA13C6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7" y="2231728"/>
            <a:ext cx="6915150" cy="460705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ABF0007-D688-46C5-8C96-383E4E90FEC8}"/>
              </a:ext>
            </a:extLst>
          </p:cNvPr>
          <p:cNvSpPr txBox="1"/>
          <p:nvPr/>
        </p:nvSpPr>
        <p:spPr>
          <a:xfrm>
            <a:off x="7182164" y="494437"/>
            <a:ext cx="46447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FC000"/>
                </a:solidFill>
              </a:rPr>
              <a:t>O </a:t>
            </a:r>
            <a:r>
              <a:rPr lang="pt-PT" b="1" dirty="0" err="1">
                <a:solidFill>
                  <a:srgbClr val="FFC000"/>
                </a:solidFill>
              </a:rPr>
              <a:t>GÊNERO</a:t>
            </a:r>
            <a:r>
              <a:rPr lang="pt-PT" b="1" dirty="0">
                <a:solidFill>
                  <a:srgbClr val="FFC000"/>
                </a:solidFill>
              </a:rPr>
              <a:t> ENTREVISTA EM MANUAIS </a:t>
            </a:r>
            <a:r>
              <a:rPr lang="pt-PT" b="1" dirty="0" err="1">
                <a:solidFill>
                  <a:srgbClr val="FFC000"/>
                </a:solidFill>
              </a:rPr>
              <a:t>DIDÁTICOS</a:t>
            </a:r>
            <a:r>
              <a:rPr lang="pt-PT" b="1" dirty="0">
                <a:solidFill>
                  <a:srgbClr val="FFC000"/>
                </a:solidFill>
              </a:rPr>
              <a:t> DE LÍNGUA PORTUGUESA </a:t>
            </a:r>
          </a:p>
          <a:p>
            <a:endParaRPr lang="pt-PT" dirty="0"/>
          </a:p>
          <a:p>
            <a:r>
              <a:rPr lang="pt-PT" dirty="0"/>
              <a:t>Tânia Guedes Magalhães, Maria </a:t>
            </a:r>
            <a:r>
              <a:rPr lang="pt-PT" dirty="0" err="1"/>
              <a:t>Diomara</a:t>
            </a:r>
            <a:r>
              <a:rPr lang="pt-PT" dirty="0"/>
              <a:t> da Silva, </a:t>
            </a:r>
            <a:r>
              <a:rPr lang="pt-PT" dirty="0" err="1"/>
              <a:t>Pâmela</a:t>
            </a:r>
            <a:r>
              <a:rPr lang="pt-PT" dirty="0"/>
              <a:t> Medeiros de Oliveira</a:t>
            </a:r>
          </a:p>
          <a:p>
            <a:endParaRPr lang="pt-PT" dirty="0"/>
          </a:p>
          <a:p>
            <a:r>
              <a:rPr lang="pt-PT" dirty="0"/>
              <a:t>Universidade Federal da Grande Dourados</a:t>
            </a:r>
          </a:p>
          <a:p>
            <a:r>
              <a:rPr lang="pt-PT" dirty="0"/>
              <a:t>Raído, Dourados, MS, v. 6, n. 11, </a:t>
            </a:r>
            <a:r>
              <a:rPr lang="pt-PT" dirty="0" err="1"/>
              <a:t>jan.</a:t>
            </a:r>
            <a:r>
              <a:rPr lang="pt-PT" dirty="0"/>
              <a:t>/</a:t>
            </a:r>
            <a:r>
              <a:rPr lang="pt-PT" dirty="0" err="1"/>
              <a:t>jun.</a:t>
            </a:r>
            <a:r>
              <a:rPr lang="pt-PT" dirty="0"/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53597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F30598-A86D-41E5-B19B-FDD072DD3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68" y="433541"/>
            <a:ext cx="6370260" cy="33481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6A9B60C-D66A-4DB6-B867-0E16552B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8" y="4227563"/>
            <a:ext cx="4274572" cy="240444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D9F10CD-600D-4184-B155-DBD74D39D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r="20658"/>
          <a:stretch/>
        </p:blipFill>
        <p:spPr>
          <a:xfrm>
            <a:off x="0" y="14604"/>
            <a:ext cx="2664543" cy="341439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DA9CD9-97F2-41EB-911D-33B00B514393}"/>
              </a:ext>
            </a:extLst>
          </p:cNvPr>
          <p:cNvSpPr txBox="1"/>
          <p:nvPr/>
        </p:nvSpPr>
        <p:spPr>
          <a:xfrm>
            <a:off x="5399783" y="5715749"/>
            <a:ext cx="1872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kern="0" dirty="0">
                <a:solidFill>
                  <a:srgbClr val="F8F8F8"/>
                </a:solidFill>
                <a:latin typeface="+mj-lt"/>
                <a:ea typeface="+mj-ea"/>
                <a:cs typeface="+mj-cs"/>
              </a:rPr>
              <a:t>Selecção de textos por </a:t>
            </a:r>
          </a:p>
          <a:p>
            <a:r>
              <a:rPr lang="pt-PT" sz="1400" b="1" kern="0" dirty="0">
                <a:solidFill>
                  <a:srgbClr val="F8F8F8"/>
                </a:solidFill>
                <a:latin typeface="+mj-lt"/>
                <a:ea typeface="+mj-ea"/>
                <a:cs typeface="+mj-cs"/>
              </a:rPr>
              <a:t>Dinis Manuel Alves</a:t>
            </a:r>
            <a:endParaRPr lang="pt-PT" sz="14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284FF99-4E1D-4443-B9CD-074007512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02" y="2569415"/>
            <a:ext cx="3214182" cy="41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78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39FBAF-87CA-4870-85DA-37FFBDA9B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7" y="962025"/>
            <a:ext cx="69437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6FF992-958B-40FE-9FE9-9FD0CBC2C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04" y="305742"/>
            <a:ext cx="6095791" cy="40799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989D8B-E731-4D4C-B416-92A02DFAF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03" y="4385729"/>
            <a:ext cx="6095791" cy="22880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FE88763-5B17-4ACE-99AD-FC8B449FA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56" y="5722989"/>
            <a:ext cx="776134" cy="7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88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1A2EB9-C279-42B0-92F8-8FF95723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58" y="324157"/>
            <a:ext cx="5710084" cy="56926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4CF7F46-30D8-42ED-8653-CC20C1ED3971}"/>
              </a:ext>
            </a:extLst>
          </p:cNvPr>
          <p:cNvSpPr txBox="1"/>
          <p:nvPr/>
        </p:nvSpPr>
        <p:spPr>
          <a:xfrm>
            <a:off x="2777613" y="6133733"/>
            <a:ext cx="66367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800" dirty="0" err="1">
                <a:hlinkClick r:id="rId3"/>
              </a:rPr>
              <a:t>https</a:t>
            </a:r>
            <a:r>
              <a:rPr lang="pt-PT" sz="800" dirty="0">
                <a:hlinkClick r:id="rId3"/>
              </a:rPr>
              <a:t>://</a:t>
            </a:r>
            <a:r>
              <a:rPr lang="pt-PT" sz="800" dirty="0" err="1">
                <a:hlinkClick r:id="rId3"/>
              </a:rPr>
              <a:t>www.publico.pt</a:t>
            </a:r>
            <a:r>
              <a:rPr lang="pt-PT" sz="800" dirty="0">
                <a:hlinkClick r:id="rId3"/>
              </a:rPr>
              <a:t>/2009/02/02/</a:t>
            </a:r>
            <a:r>
              <a:rPr lang="pt-PT" sz="800" dirty="0" err="1">
                <a:hlinkClick r:id="rId3"/>
              </a:rPr>
              <a:t>portugal</a:t>
            </a:r>
            <a:r>
              <a:rPr lang="pt-PT" sz="800" dirty="0">
                <a:hlinkClick r:id="rId3"/>
              </a:rPr>
              <a:t>/noticia/quem-da-uma-entrevista-pode-recusar-quem-lhe-faz-as-perguntas-as-opinioes-dividemse-1358428</a:t>
            </a:r>
            <a:endParaRPr lang="pt-PT" sz="800" dirty="0"/>
          </a:p>
          <a:p>
            <a:endParaRPr lang="pt-PT" sz="1200" dirty="0"/>
          </a:p>
        </p:txBody>
      </p:sp>
    </p:spTree>
    <p:extLst>
      <p:ext uri="{BB962C8B-B14F-4D97-AF65-F5344CB8AC3E}">
        <p14:creationId xmlns:p14="http://schemas.microsoft.com/office/powerpoint/2010/main" val="540832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0F70F9-C8AB-4DFC-8F96-9EEE8D4B9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06" y="1423526"/>
            <a:ext cx="7131429" cy="35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5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30A996-456E-4799-9CD8-0AB234905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619125"/>
            <a:ext cx="61531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93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C8DFCC-B02C-451D-BFC9-75372F461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890587"/>
            <a:ext cx="60198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06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81F0585-800E-4663-9488-7CA2CCC6D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9474"/>
          <a:stretch/>
        </p:blipFill>
        <p:spPr>
          <a:xfrm rot="10800000">
            <a:off x="3806621" y="3696928"/>
            <a:ext cx="3752850" cy="141584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33A657B-4BD0-4533-8A5F-C02FF0971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b="9474"/>
          <a:stretch/>
        </p:blipFill>
        <p:spPr>
          <a:xfrm>
            <a:off x="3806621" y="2453149"/>
            <a:ext cx="3752850" cy="14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7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95F9D33-7CC2-4444-9AC6-F7084EF67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322" y="522184"/>
            <a:ext cx="6153150" cy="6010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860921-3128-4C0D-8F97-99D28D04FBD0}"/>
              </a:ext>
            </a:extLst>
          </p:cNvPr>
          <p:cNvSpPr txBox="1">
            <a:spLocks noChangeArrowheads="1"/>
          </p:cNvSpPr>
          <p:nvPr/>
        </p:nvSpPr>
        <p:spPr>
          <a:xfrm>
            <a:off x="310187" y="1016257"/>
            <a:ext cx="4625607" cy="642937"/>
          </a:xfrm>
          <a:prstGeom prst="rect">
            <a:avLst/>
          </a:prstGeom>
        </p:spPr>
        <p:txBody>
          <a:bodyPr/>
          <a:lstStyle/>
          <a:p>
            <a:pPr marL="76200" eaLnBrk="0" hangingPunct="0">
              <a:spcBef>
                <a:spcPts val="265"/>
              </a:spcBef>
            </a:pPr>
            <a:r>
              <a:rPr lang="pt-PT" sz="1800" b="1" spc="-5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O Livro de Estilo do diário “Público” oferece detalhes bastante úteis no que reporta à entrevista, recomendações de acuidade acrescida para quem se prepara academicamente tendo em vista o ingresso na profissão de jornalista.</a:t>
            </a:r>
            <a:endParaRPr lang="pt-PT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76200" eaLnBrk="0" hangingPunct="0">
              <a:spcBef>
                <a:spcPts val="265"/>
              </a:spcBef>
            </a:pPr>
            <a:br>
              <a:rPr lang="pt-PT" sz="1800" b="1" spc="-5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</a:br>
            <a:r>
              <a:rPr lang="pt-PT" sz="1800" b="1" spc="-5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Detalhes que reproduzimos nos próximos slides</a:t>
            </a:r>
            <a:endParaRPr lang="pt-PT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1600" kern="0" dirty="0">
              <a:solidFill>
                <a:srgbClr val="F8F8F8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kern="0" dirty="0">
              <a:solidFill>
                <a:srgbClr val="F8F8F8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1600" kern="0" dirty="0">
              <a:solidFill>
                <a:srgbClr val="F8F8F8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pt-PT" sz="1600" b="1" spc="-5" dirty="0">
                <a:latin typeface="Calibri Light" panose="020F0302020204030204" pitchFamily="34" charset="0"/>
                <a:ea typeface="Times New Roman" panose="02020603050405020304" pitchFamily="18" charset="0"/>
              </a:rPr>
              <a:t>Liv</a:t>
            </a:r>
            <a:r>
              <a:rPr lang="pt-PT" sz="1600" b="1" spc="-5" dirty="0"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ro de Estilo do “Público”, edição de Fevereiro 1998 </a:t>
            </a:r>
            <a:endParaRPr lang="en-US" sz="1600" kern="0" dirty="0">
              <a:solidFill>
                <a:srgbClr val="F8F8F8"/>
              </a:solidFill>
              <a:latin typeface="+mj-lt"/>
              <a:ea typeface="+mj-ea"/>
              <a:cs typeface="+mj-cs"/>
              <a:hlinkClick r:id="rId3"/>
            </a:endParaRPr>
          </a:p>
          <a:p>
            <a:pPr algn="ctr" eaLnBrk="1" hangingPunct="1">
              <a:defRPr/>
            </a:pPr>
            <a:r>
              <a:rPr lang="en-US" sz="1200" kern="0" dirty="0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https://</a:t>
            </a:r>
            <a:r>
              <a:rPr lang="en-US" sz="1200" kern="0" dirty="0" err="1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static.publico.pt</a:t>
            </a:r>
            <a:r>
              <a:rPr lang="en-US" sz="1200" kern="0" dirty="0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/</a:t>
            </a:r>
            <a:r>
              <a:rPr lang="en-US" sz="1200" kern="0" dirty="0" err="1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nos</a:t>
            </a:r>
            <a:r>
              <a:rPr lang="en-US" sz="1200" kern="0" dirty="0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/</a:t>
            </a:r>
            <a:r>
              <a:rPr lang="en-US" sz="1200" kern="0" dirty="0" err="1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livro_estilo</a:t>
            </a:r>
            <a:r>
              <a:rPr lang="en-US" sz="1200" kern="0" dirty="0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/11-</a:t>
            </a:r>
            <a:r>
              <a:rPr lang="en-US" sz="1200" kern="0" dirty="0" err="1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factos</a:t>
            </a:r>
            <a:r>
              <a:rPr lang="en-US" sz="1200" kern="0" dirty="0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-</a:t>
            </a:r>
            <a:r>
              <a:rPr lang="en-US" sz="1200" kern="0" dirty="0" err="1">
                <a:solidFill>
                  <a:srgbClr val="F8F8F8"/>
                </a:solidFill>
                <a:latin typeface="+mj-lt"/>
                <a:ea typeface="+mj-ea"/>
                <a:cs typeface="+mj-cs"/>
                <a:hlinkClick r:id="rId3"/>
              </a:rPr>
              <a:t>o.html</a:t>
            </a:r>
            <a:r>
              <a:rPr lang="en-US" sz="1200" kern="0" dirty="0">
                <a:solidFill>
                  <a:srgbClr val="F8F8F8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09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4BFB0AE-1CEE-4959-8292-5180A0444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1295400"/>
            <a:ext cx="5372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3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510978-3352-415E-807D-701A33A45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62050"/>
            <a:ext cx="5334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12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6746CFF-8DD2-4629-B757-4E8B1CCA2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81" y="412955"/>
            <a:ext cx="6238074" cy="21729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1C905CB-2900-427C-837A-193D77B9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81" y="2975335"/>
            <a:ext cx="62388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0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E94C7E8-955C-47F6-8BCA-70D38517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7" y="1214437"/>
            <a:ext cx="59912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64B982-1BE1-4DF3-B039-97BC60F9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80" y="1616254"/>
            <a:ext cx="6539439" cy="36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5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F287FF-9981-4990-8B96-B1B41503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13" y="1425524"/>
            <a:ext cx="7216229" cy="34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69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184</Words>
  <Application>Microsoft Office PowerPoint</Application>
  <PresentationFormat>Ecrã Panorâmico</PresentationFormat>
  <Paragraphs>22</Paragraphs>
  <Slides>26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 entrevista – Regras e nuances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fotografias</dc:title>
  <dc:creator>dinis manuel alves</dc:creator>
  <cp:lastModifiedBy>dinis manuel alves</cp:lastModifiedBy>
  <cp:revision>15</cp:revision>
  <dcterms:created xsi:type="dcterms:W3CDTF">2021-02-12T02:53:06Z</dcterms:created>
  <dcterms:modified xsi:type="dcterms:W3CDTF">2021-03-06T02:40:11Z</dcterms:modified>
</cp:coreProperties>
</file>