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16713200" cy="6400800"/>
  <p:notesSz cx="16713200" cy="64008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90" y="5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3490" y="1984248"/>
            <a:ext cx="14206220" cy="13441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CDCFD0"/>
                </a:solidFill>
                <a:latin typeface="Minion Pro"/>
                <a:cs typeface="Minio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506980" y="3584448"/>
            <a:ext cx="11699240" cy="160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CDCFD0"/>
                </a:solidFill>
                <a:latin typeface="Minion Pro"/>
                <a:cs typeface="Minio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CDCFD0"/>
                </a:solidFill>
                <a:latin typeface="Minion Pro"/>
                <a:cs typeface="Minio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35660" y="1472184"/>
            <a:ext cx="7270242" cy="42245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607298" y="1472184"/>
            <a:ext cx="7270242" cy="42245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CDCFD0"/>
                </a:solidFill>
                <a:latin typeface="Minion Pro"/>
                <a:cs typeface="Minio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713200" cy="6400800"/>
          </a:xfrm>
          <a:custGeom>
            <a:avLst/>
            <a:gdLst/>
            <a:ahLst/>
            <a:cxnLst/>
            <a:rect l="l" t="t" r="r" b="b"/>
            <a:pathLst>
              <a:path w="16713200" h="6400800">
                <a:moveTo>
                  <a:pt x="16713200" y="0"/>
                </a:moveTo>
                <a:lnTo>
                  <a:pt x="0" y="0"/>
                </a:lnTo>
                <a:lnTo>
                  <a:pt x="0" y="6400800"/>
                </a:lnTo>
                <a:lnTo>
                  <a:pt x="16713200" y="6400800"/>
                </a:lnTo>
                <a:lnTo>
                  <a:pt x="1671320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713200" cy="6400800"/>
          </a:xfrm>
          <a:custGeom>
            <a:avLst/>
            <a:gdLst/>
            <a:ahLst/>
            <a:cxnLst/>
            <a:rect l="l" t="t" r="r" b="b"/>
            <a:pathLst>
              <a:path w="16713200" h="6400800">
                <a:moveTo>
                  <a:pt x="16713200" y="0"/>
                </a:moveTo>
                <a:lnTo>
                  <a:pt x="0" y="0"/>
                </a:lnTo>
                <a:lnTo>
                  <a:pt x="0" y="6400800"/>
                </a:lnTo>
                <a:lnTo>
                  <a:pt x="16713200" y="6400800"/>
                </a:lnTo>
                <a:lnTo>
                  <a:pt x="1671320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57200" y="457200"/>
            <a:ext cx="7543800" cy="5486400"/>
          </a:xfrm>
          <a:custGeom>
            <a:avLst/>
            <a:gdLst/>
            <a:ahLst/>
            <a:cxnLst/>
            <a:rect l="l" t="t" r="r" b="b"/>
            <a:pathLst>
              <a:path w="7543800" h="5486400">
                <a:moveTo>
                  <a:pt x="7543800" y="0"/>
                </a:moveTo>
                <a:lnTo>
                  <a:pt x="0" y="0"/>
                </a:lnTo>
                <a:lnTo>
                  <a:pt x="0" y="5486400"/>
                </a:lnTo>
                <a:lnTo>
                  <a:pt x="7543800" y="5486400"/>
                </a:lnTo>
                <a:lnTo>
                  <a:pt x="754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23170" y="853082"/>
            <a:ext cx="601472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CDCFD0"/>
                </a:solidFill>
                <a:latin typeface="Minion Pro"/>
                <a:cs typeface="Minio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5660" y="1472184"/>
            <a:ext cx="15041880" cy="42245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682488" y="5952744"/>
            <a:ext cx="5348224" cy="320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35660" y="5952744"/>
            <a:ext cx="3844036" cy="320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033504" y="5952744"/>
            <a:ext cx="3844036" cy="320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dinis.alves@gmail.co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7ypfzod" TargetMode="External"/><Relationship Id="rId7" Type="http://schemas.openxmlformats.org/officeDocument/2006/relationships/hyperlink" Target="https://tinyurl.com/39wt47br" TargetMode="External"/><Relationship Id="rId2" Type="http://schemas.openxmlformats.org/officeDocument/2006/relationships/hyperlink" Target="https://tinyurl.com/yab4pwe7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inyurl.com/33b3tmm5" TargetMode="External"/><Relationship Id="rId5" Type="http://schemas.openxmlformats.org/officeDocument/2006/relationships/hyperlink" Target="https://tinyurl.com/ybbs343b" TargetMode="External"/><Relationship Id="rId4" Type="http://schemas.openxmlformats.org/officeDocument/2006/relationships/hyperlink" Target="https://tinyurl.com/y877983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28600" y="228600"/>
          <a:ext cx="8001000" cy="594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B1B1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8712200" y="457200"/>
            <a:ext cx="7543800" cy="5486400"/>
          </a:xfrm>
          <a:custGeom>
            <a:avLst/>
            <a:gdLst/>
            <a:ahLst/>
            <a:cxnLst/>
            <a:rect l="l" t="t" r="r" b="b"/>
            <a:pathLst>
              <a:path w="7543800" h="5486400">
                <a:moveTo>
                  <a:pt x="7543800" y="0"/>
                </a:moveTo>
                <a:lnTo>
                  <a:pt x="0" y="0"/>
                </a:lnTo>
                <a:lnTo>
                  <a:pt x="0" y="5486400"/>
                </a:lnTo>
                <a:lnTo>
                  <a:pt x="7543800" y="5486400"/>
                </a:lnTo>
                <a:lnTo>
                  <a:pt x="754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1205" y="1418810"/>
            <a:ext cx="6085785" cy="366120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293643" y="1770341"/>
            <a:ext cx="2196465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Venezia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Carnevale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93643" y="2489149"/>
            <a:ext cx="2196465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Dinis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Manuel</a:t>
            </a:r>
            <a:r>
              <a:rPr sz="1400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Alves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93643" y="3249409"/>
            <a:ext cx="2196465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400" spc="-20" dirty="0">
                <a:solidFill>
                  <a:srgbClr val="FFFFFF"/>
                </a:solidFill>
                <a:latin typeface="Courier New"/>
                <a:cs typeface="Courier New"/>
              </a:rPr>
              <a:t>2013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83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83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256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256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500" y="1354416"/>
            <a:ext cx="5806222" cy="31959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18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12200" y="457200"/>
            <a:ext cx="7543800" cy="5486400"/>
          </a:xfrm>
          <a:custGeom>
            <a:avLst/>
            <a:gdLst/>
            <a:ahLst/>
            <a:cxnLst/>
            <a:rect l="l" t="t" r="r" b="b"/>
            <a:pathLst>
              <a:path w="7543800" h="5486400">
                <a:moveTo>
                  <a:pt x="7543800" y="0"/>
                </a:moveTo>
                <a:lnTo>
                  <a:pt x="0" y="0"/>
                </a:lnTo>
                <a:lnTo>
                  <a:pt x="0" y="5486400"/>
                </a:lnTo>
                <a:lnTo>
                  <a:pt x="7543800" y="5486400"/>
                </a:lnTo>
                <a:lnTo>
                  <a:pt x="754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19</a:t>
            </a:r>
            <a:endParaRPr sz="1800">
              <a:latin typeface="Minion Pro"/>
              <a:cs typeface="Minion Pr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483600" y="228600"/>
            <a:ext cx="8001000" cy="5943600"/>
            <a:chOff x="8483600" y="228600"/>
            <a:chExt cx="8001000" cy="594360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54416"/>
              <a:ext cx="5806223" cy="319598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483600" y="228600"/>
              <a:ext cx="8001000" cy="5943600"/>
            </a:xfrm>
            <a:custGeom>
              <a:avLst/>
              <a:gdLst/>
              <a:ahLst/>
              <a:cxnLst/>
              <a:rect l="l" t="t" r="r" b="b"/>
              <a:pathLst>
                <a:path w="8001000" h="5943600">
                  <a:moveTo>
                    <a:pt x="228600" y="5943600"/>
                  </a:moveTo>
                  <a:lnTo>
                    <a:pt x="228600" y="5715000"/>
                  </a:lnTo>
                </a:path>
                <a:path w="8001000" h="5943600">
                  <a:moveTo>
                    <a:pt x="0" y="5715000"/>
                  </a:moveTo>
                  <a:lnTo>
                    <a:pt x="228600" y="5715000"/>
                  </a:lnTo>
                </a:path>
                <a:path w="8001000" h="5943600">
                  <a:moveTo>
                    <a:pt x="228600" y="0"/>
                  </a:moveTo>
                  <a:lnTo>
                    <a:pt x="228600" y="228600"/>
                  </a:lnTo>
                </a:path>
                <a:path w="8001000" h="5943600">
                  <a:moveTo>
                    <a:pt x="0" y="228600"/>
                  </a:moveTo>
                  <a:lnTo>
                    <a:pt x="228600" y="228600"/>
                  </a:lnTo>
                </a:path>
                <a:path w="8001000" h="5943600">
                  <a:moveTo>
                    <a:pt x="7772400" y="5943600"/>
                  </a:moveTo>
                  <a:lnTo>
                    <a:pt x="7772400" y="5715000"/>
                  </a:lnTo>
                </a:path>
                <a:path w="8001000" h="5943600">
                  <a:moveTo>
                    <a:pt x="8001000" y="5715000"/>
                  </a:moveTo>
                  <a:lnTo>
                    <a:pt x="7772400" y="5715000"/>
                  </a:lnTo>
                </a:path>
                <a:path w="8001000" h="5943600">
                  <a:moveTo>
                    <a:pt x="7772400" y="0"/>
                  </a:moveTo>
                  <a:lnTo>
                    <a:pt x="7772400" y="228600"/>
                  </a:lnTo>
                </a:path>
                <a:path w="8001000" h="5943600">
                  <a:moveTo>
                    <a:pt x="8001000" y="228600"/>
                  </a:moveTo>
                  <a:lnTo>
                    <a:pt x="7772400" y="2286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473" y="1354416"/>
            <a:ext cx="5806224" cy="31959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20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9160" y="1365222"/>
              <a:ext cx="5813336" cy="315996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21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273" y="1365224"/>
            <a:ext cx="5806223" cy="317077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22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65224"/>
              <a:ext cx="5806223" cy="318517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23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500" y="1354421"/>
            <a:ext cx="5799023" cy="31959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24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6273" y="1354416"/>
              <a:ext cx="5806223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25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772" y="1354422"/>
            <a:ext cx="5922345" cy="3195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26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8785" y="1354416"/>
              <a:ext cx="5806217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27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473" y="1354416"/>
            <a:ext cx="5806223" cy="315696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28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9160" y="1365221"/>
              <a:ext cx="5813336" cy="315996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29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273" y="1365211"/>
            <a:ext cx="5806223" cy="31959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30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65211"/>
              <a:ext cx="5806223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31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500" y="1354421"/>
            <a:ext cx="5799022" cy="31959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32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6273" y="1354416"/>
              <a:ext cx="5806223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33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772" y="1354422"/>
            <a:ext cx="5922345" cy="3195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34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8785" y="1354416"/>
              <a:ext cx="5806217" cy="31641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35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772" y="1354422"/>
            <a:ext cx="5922345" cy="31847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36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9389" y="1354429"/>
              <a:ext cx="5813107" cy="319920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37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457200"/>
            <a:ext cx="7543800" cy="5486400"/>
            <a:chOff x="457200" y="457200"/>
            <a:chExt cx="7543800" cy="5486400"/>
          </a:xfrm>
        </p:grpSpPr>
        <p:sp>
          <p:nvSpPr>
            <p:cNvPr id="3" name="object 3"/>
            <p:cNvSpPr/>
            <p:nvPr/>
          </p:nvSpPr>
          <p:spPr>
            <a:xfrm>
              <a:off x="457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6205" y="1418795"/>
              <a:ext cx="6085786" cy="366120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38631" y="1281595"/>
            <a:ext cx="2196465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Dinis</a:t>
            </a:r>
            <a:r>
              <a:rPr sz="1000" spc="-3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Manuel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Alves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nasceu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no</a:t>
            </a:r>
            <a:endParaRPr sz="10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Lobito,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Angola,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em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1958.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631" y="1736331"/>
            <a:ext cx="5685790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É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doutorado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em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Ciências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da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Comunicação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(2005),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licenciado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em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Jornalismo</a:t>
            </a:r>
            <a:endParaRPr sz="10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(1999)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em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Direito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(1981),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pela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Universidade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Coimbra.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8631" y="2192401"/>
            <a:ext cx="4749800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Professor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no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Instituto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Superior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Miguel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Torga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(Coimbra),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cuja</a:t>
            </a:r>
            <a:endParaRPr sz="10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Licenciatura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em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Comunicação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Social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dirigiu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até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2011.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8631" y="3060395"/>
            <a:ext cx="4231005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Consultor</a:t>
            </a:r>
            <a:r>
              <a:rPr sz="1000" spc="-3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Comunicação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do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Porto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Aveiro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(APA,</a:t>
            </a:r>
            <a:endParaRPr sz="10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S.A.),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da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Associação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dos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Portos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Portugal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(APP).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8631" y="3494316"/>
            <a:ext cx="5505450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Foi</a:t>
            </a:r>
            <a:r>
              <a:rPr sz="1000" spc="-3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jornalista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da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TSF,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Expresso,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Grande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Reportagem,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TVI,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Tal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&amp;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Qual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50" dirty="0">
                <a:solidFill>
                  <a:srgbClr val="CDCFD0"/>
                </a:solidFill>
                <a:latin typeface="Courier New"/>
                <a:cs typeface="Courier New"/>
              </a:rPr>
              <a:t>e</a:t>
            </a:r>
            <a:endParaRPr sz="10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Jornal</a:t>
            </a:r>
            <a:r>
              <a:rPr sz="1000" spc="-3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Coimbra.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Desempenhou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ainda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as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funções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repórter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fotográfico.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8631" y="3928236"/>
            <a:ext cx="4083685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Autor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várias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exposições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65" dirty="0">
                <a:solidFill>
                  <a:srgbClr val="CDCFD0"/>
                </a:solidFill>
                <a:latin typeface="Courier New"/>
                <a:cs typeface="Courier New"/>
              </a:rPr>
              <a:t>fotografia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sites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na</a:t>
            </a:r>
            <a:endParaRPr sz="10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Web,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acessíveis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através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dmareport.blogspot.pt.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8631" y="4395596"/>
            <a:ext cx="6106160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Deputado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à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Assembleia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da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República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(PS),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apresentou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em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parceria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com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Jaime</a:t>
            </a:r>
            <a:endParaRPr sz="10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Ramos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(PSD)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o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primeiro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projecto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criação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rádios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locais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em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Portugal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(1983).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8631" y="4845596"/>
            <a:ext cx="2196465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Este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é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o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12.º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livro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sua</a:t>
            </a:r>
            <a:endParaRPr sz="10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autoria.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8631" y="2627998"/>
            <a:ext cx="4231005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Professor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Convidado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no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Instituto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Superior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de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Ciências</a:t>
            </a:r>
            <a:endParaRPr sz="10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0"/>
              </a:spcBef>
              <a:tabLst>
                <a:tab pos="305435" algn="l"/>
              </a:tabLst>
            </a:pP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da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	Informação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da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Administração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(ISCIA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-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Aveiro).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8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6" name="object 16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1192" y="1422395"/>
              <a:ext cx="6085776" cy="366119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9293631" y="2565933"/>
            <a:ext cx="2270760" cy="9118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Todos</a:t>
            </a:r>
            <a:r>
              <a:rPr sz="1400" spc="-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os</a:t>
            </a:r>
            <a:r>
              <a:rPr sz="1400" spc="-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dias,</a:t>
            </a:r>
            <a:r>
              <a:rPr sz="1400" spc="-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dia</a:t>
            </a:r>
            <a:endParaRPr sz="1400">
              <a:latin typeface="Courier New"/>
              <a:cs typeface="Courier New"/>
            </a:endParaRPr>
          </a:p>
          <a:p>
            <a:pPr marR="229235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após</a:t>
            </a:r>
            <a:r>
              <a:rPr sz="1400" spc="-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dia,</a:t>
            </a:r>
            <a:r>
              <a:rPr sz="1400" spc="-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Courier New"/>
                <a:cs typeface="Courier New"/>
              </a:rPr>
              <a:t>afivelamos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ao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rosto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a</a:t>
            </a:r>
            <a:r>
              <a:rPr sz="14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nossa máscara.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93631" y="3684600"/>
            <a:ext cx="2196465" cy="72009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Todos</a:t>
            </a:r>
            <a:r>
              <a:rPr sz="1400" spc="-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os</a:t>
            </a:r>
            <a:r>
              <a:rPr sz="1400" spc="-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anos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 temos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3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dias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para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 fingir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que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ourier New"/>
                <a:cs typeface="Courier New"/>
              </a:rPr>
              <a:t>não.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93631" y="4611598"/>
            <a:ext cx="2196465" cy="3784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Em</a:t>
            </a:r>
            <a:r>
              <a:rPr sz="1400" spc="-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Veneza</a:t>
            </a:r>
            <a:r>
              <a:rPr sz="1400" spc="-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também.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473" y="1365224"/>
            <a:ext cx="5806224" cy="31851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38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9160" y="1365222"/>
              <a:ext cx="5813336" cy="315996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39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6299" y="1365224"/>
            <a:ext cx="5878804" cy="31851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40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65211"/>
              <a:ext cx="5821197" cy="320603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41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500" y="1354421"/>
            <a:ext cx="5799023" cy="31959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42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6273" y="1354416"/>
              <a:ext cx="5806223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43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772" y="1354422"/>
            <a:ext cx="5922345" cy="3195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44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8785" y="1354416"/>
              <a:ext cx="5806217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45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772" y="1354422"/>
            <a:ext cx="5922345" cy="3195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46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54416"/>
              <a:ext cx="5821197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47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473" y="1365224"/>
            <a:ext cx="5806224" cy="31851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48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9160" y="1365221"/>
              <a:ext cx="5813336" cy="315996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49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6299" y="1365224"/>
            <a:ext cx="5878804" cy="31851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50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65224"/>
              <a:ext cx="5821197" cy="318517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51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500" y="1354429"/>
            <a:ext cx="5799022" cy="3194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52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6273" y="1354416"/>
              <a:ext cx="5806223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53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772" y="1354422"/>
            <a:ext cx="5922345" cy="3195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54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8785" y="1354416"/>
              <a:ext cx="5806217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55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772" y="1354422"/>
            <a:ext cx="5922345" cy="3195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56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54416"/>
              <a:ext cx="5821197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57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28600" y="228600"/>
          <a:ext cx="8001000" cy="594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B1B1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8712200" y="457200"/>
            <a:ext cx="7543800" cy="5486400"/>
          </a:xfrm>
          <a:custGeom>
            <a:avLst/>
            <a:gdLst/>
            <a:ahLst/>
            <a:cxnLst/>
            <a:rect l="l" t="t" r="r" b="b"/>
            <a:pathLst>
              <a:path w="7543800" h="5486400">
                <a:moveTo>
                  <a:pt x="7543800" y="0"/>
                </a:moveTo>
                <a:lnTo>
                  <a:pt x="0" y="0"/>
                </a:lnTo>
                <a:lnTo>
                  <a:pt x="0" y="5486400"/>
                </a:lnTo>
                <a:lnTo>
                  <a:pt x="7543800" y="5486400"/>
                </a:lnTo>
                <a:lnTo>
                  <a:pt x="754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1205" y="1418795"/>
            <a:ext cx="6085786" cy="366120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293631" y="1281595"/>
            <a:ext cx="1894839" cy="24511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Venezia</a:t>
            </a:r>
            <a:r>
              <a:rPr sz="1000" spc="-3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Carnevale</a:t>
            </a:r>
            <a:endParaRPr sz="1000" dirty="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93631" y="2186330"/>
            <a:ext cx="3331210" cy="24511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Série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|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PHOTOGRAPHARTE,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n.º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2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|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Março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2013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93631" y="2571775"/>
            <a:ext cx="2752725" cy="217804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País: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Portugal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|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Língua: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Português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93631" y="3249396"/>
            <a:ext cx="2143125" cy="24511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2013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Dinis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Manuel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Alves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93631" y="3620871"/>
            <a:ext cx="1894839" cy="217804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ISBN</a:t>
            </a:r>
            <a:r>
              <a:rPr sz="1000" spc="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978-989-98236-8-</a:t>
            </a:r>
            <a:r>
              <a:rPr sz="1000" spc="-50" dirty="0">
                <a:solidFill>
                  <a:srgbClr val="CDCFD0"/>
                </a:solidFill>
                <a:latin typeface="Courier New"/>
                <a:cs typeface="Courier New"/>
              </a:rPr>
              <a:t>6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93631" y="3964787"/>
            <a:ext cx="1986280" cy="320601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  <a:hlinkClick r:id="rId3"/>
              </a:rPr>
              <a:t>dinis.alves@gmail.com</a:t>
            </a:r>
            <a:endParaRPr sz="10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r>
              <a:rPr lang="pt-PT" sz="1000" spc="-10" dirty="0" err="1">
                <a:solidFill>
                  <a:srgbClr val="CDCFD0"/>
                </a:solidFill>
                <a:latin typeface="Courier New"/>
                <a:cs typeface="Courier New"/>
              </a:rPr>
              <a:t>https</a:t>
            </a:r>
            <a:r>
              <a:rPr lang="pt-PT" sz="1000" spc="-10" dirty="0">
                <a:solidFill>
                  <a:srgbClr val="CDCFD0"/>
                </a:solidFill>
                <a:latin typeface="Courier New"/>
                <a:cs typeface="Courier New"/>
              </a:rPr>
              <a:t>://</a:t>
            </a:r>
            <a:r>
              <a:rPr lang="pt-PT" sz="1000" spc="-10" dirty="0" err="1">
                <a:solidFill>
                  <a:srgbClr val="CDCFD0"/>
                </a:solidFill>
                <a:latin typeface="Courier New"/>
                <a:cs typeface="Courier New"/>
              </a:rPr>
              <a:t>guardafactos.com</a:t>
            </a:r>
            <a:endParaRPr sz="10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93631" y="4606201"/>
            <a:ext cx="6106160" cy="340360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800" spc="-100" dirty="0">
                <a:solidFill>
                  <a:srgbClr val="CDCFD0"/>
                </a:solidFill>
                <a:latin typeface="Courier New"/>
                <a:cs typeface="Courier New"/>
              </a:rPr>
              <a:t>Este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livro,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no</a:t>
            </a:r>
            <a:r>
              <a:rPr sz="800" spc="-7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0" dirty="0">
                <a:solidFill>
                  <a:srgbClr val="CDCFD0"/>
                </a:solidFill>
                <a:latin typeface="Courier New"/>
                <a:cs typeface="Courier New"/>
              </a:rPr>
              <a:t>seu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0" dirty="0">
                <a:solidFill>
                  <a:srgbClr val="CDCFD0"/>
                </a:solidFill>
                <a:latin typeface="Courier New"/>
                <a:cs typeface="Courier New"/>
              </a:rPr>
              <a:t>todo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ou</a:t>
            </a:r>
            <a:r>
              <a:rPr sz="800" spc="-7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em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parte,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0" dirty="0">
                <a:solidFill>
                  <a:srgbClr val="CDCFD0"/>
                </a:solidFill>
                <a:latin typeface="Courier New"/>
                <a:cs typeface="Courier New"/>
              </a:rPr>
              <a:t>não</a:t>
            </a:r>
            <a:r>
              <a:rPr sz="800" spc="-7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0" dirty="0">
                <a:solidFill>
                  <a:srgbClr val="CDCFD0"/>
                </a:solidFill>
                <a:latin typeface="Courier New"/>
                <a:cs typeface="Courier New"/>
              </a:rPr>
              <a:t>pode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0" dirty="0">
                <a:solidFill>
                  <a:srgbClr val="CDCFD0"/>
                </a:solidFill>
                <a:latin typeface="Courier New"/>
                <a:cs typeface="Courier New"/>
              </a:rPr>
              <a:t>ser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reproduzido</a:t>
            </a:r>
            <a:r>
              <a:rPr sz="800" spc="-7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0" dirty="0">
                <a:solidFill>
                  <a:srgbClr val="CDCFD0"/>
                </a:solidFill>
                <a:latin typeface="Courier New"/>
                <a:cs typeface="Courier New"/>
              </a:rPr>
              <a:t>nem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transmitido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0" dirty="0">
                <a:solidFill>
                  <a:srgbClr val="CDCFD0"/>
                </a:solidFill>
                <a:latin typeface="Courier New"/>
                <a:cs typeface="Courier New"/>
              </a:rPr>
              <a:t>por</a:t>
            </a:r>
            <a:r>
              <a:rPr sz="800" spc="-7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qualquer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forma</a:t>
            </a:r>
            <a:r>
              <a:rPr sz="800" spc="-7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ou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processo</a:t>
            </a:r>
            <a:r>
              <a:rPr sz="800" spc="-8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25" dirty="0">
                <a:solidFill>
                  <a:srgbClr val="CDCFD0"/>
                </a:solidFill>
                <a:latin typeface="Courier New"/>
                <a:cs typeface="Courier New"/>
              </a:rPr>
              <a:t>electrónico,</a:t>
            </a:r>
            <a:endParaRPr sz="8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mecânico</a:t>
            </a:r>
            <a:r>
              <a:rPr sz="800" spc="-7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ou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40" dirty="0">
                <a:solidFill>
                  <a:srgbClr val="CDCFD0"/>
                </a:solidFill>
                <a:latin typeface="Courier New"/>
                <a:cs typeface="Courier New"/>
              </a:rPr>
              <a:t>fotográfico,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incluindo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fotocópia,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xerocópia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ou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gravação</a:t>
            </a:r>
            <a:r>
              <a:rPr sz="800" spc="-7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0" dirty="0">
                <a:solidFill>
                  <a:srgbClr val="CDCFD0"/>
                </a:solidFill>
                <a:latin typeface="Courier New"/>
                <a:cs typeface="Courier New"/>
              </a:rPr>
              <a:t>sem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autorização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prévia,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e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0" dirty="0">
                <a:solidFill>
                  <a:srgbClr val="CDCFD0"/>
                </a:solidFill>
                <a:latin typeface="Courier New"/>
                <a:cs typeface="Courier New"/>
              </a:rPr>
              <a:t>por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escrito,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5" dirty="0">
                <a:solidFill>
                  <a:srgbClr val="CDCFD0"/>
                </a:solidFill>
                <a:latin typeface="Courier New"/>
                <a:cs typeface="Courier New"/>
              </a:rPr>
              <a:t>do</a:t>
            </a:r>
            <a:r>
              <a:rPr sz="800" spc="-6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800" spc="-10" dirty="0">
                <a:solidFill>
                  <a:srgbClr val="CDCFD0"/>
                </a:solidFill>
                <a:latin typeface="Courier New"/>
                <a:cs typeface="Courier New"/>
              </a:rPr>
              <a:t>autor.</a:t>
            </a:r>
            <a:endParaRPr sz="8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93631" y="2929661"/>
            <a:ext cx="2578735" cy="217804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Género: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65" dirty="0">
                <a:solidFill>
                  <a:srgbClr val="CDCFD0"/>
                </a:solidFill>
                <a:latin typeface="Courier New"/>
                <a:cs typeface="Courier New"/>
              </a:rPr>
              <a:t>Fotografia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|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Páginas:</a:t>
            </a:r>
            <a:r>
              <a:rPr sz="1000" spc="-1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80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93631" y="1633169"/>
            <a:ext cx="1545590" cy="217804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Dinis</a:t>
            </a:r>
            <a:r>
              <a:rPr sz="1000" spc="-25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dirty="0">
                <a:solidFill>
                  <a:srgbClr val="CDCFD0"/>
                </a:solidFill>
                <a:latin typeface="Courier New"/>
                <a:cs typeface="Courier New"/>
              </a:rPr>
              <a:t>Manuel</a:t>
            </a:r>
            <a:r>
              <a:rPr sz="1000" spc="-20" dirty="0">
                <a:solidFill>
                  <a:srgbClr val="CDCFD0"/>
                </a:solidFill>
                <a:latin typeface="Courier New"/>
                <a:cs typeface="Courier New"/>
              </a:rPr>
              <a:t> </a:t>
            </a:r>
            <a:r>
              <a:rPr sz="1000" spc="-10" dirty="0">
                <a:solidFill>
                  <a:srgbClr val="CDCFD0"/>
                </a:solidFill>
                <a:latin typeface="Courier New"/>
                <a:cs typeface="Courier New"/>
              </a:rPr>
              <a:t>Alves</a:t>
            </a:r>
            <a:endParaRPr sz="1000">
              <a:latin typeface="Courier New"/>
              <a:cs typeface="Courier Ne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83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256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56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473" y="1365224"/>
            <a:ext cx="5806224" cy="31851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58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9160" y="1365222"/>
              <a:ext cx="5813336" cy="315996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59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6299" y="1365224"/>
            <a:ext cx="5878804" cy="31851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60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65224"/>
              <a:ext cx="5821197" cy="318517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61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500" y="1354421"/>
            <a:ext cx="5799023" cy="31959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62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6273" y="1354416"/>
              <a:ext cx="5806223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63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772" y="1354422"/>
            <a:ext cx="5922345" cy="3195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64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8785" y="1354416"/>
              <a:ext cx="5806217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65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772" y="1354422"/>
            <a:ext cx="5922345" cy="3195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66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54416"/>
              <a:ext cx="5821197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67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473" y="1365224"/>
            <a:ext cx="5806224" cy="31851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68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9160" y="1365222"/>
              <a:ext cx="5813336" cy="315996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69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6299" y="1365224"/>
            <a:ext cx="5878804" cy="31851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70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65224"/>
              <a:ext cx="5821197" cy="318517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71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500" y="1354421"/>
            <a:ext cx="5799022" cy="31687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72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7021" y="1354416"/>
              <a:ext cx="5805461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73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772" y="1354422"/>
            <a:ext cx="5922345" cy="3195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74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9160" y="1354416"/>
              <a:ext cx="5813336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75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6299" y="1365224"/>
            <a:ext cx="5878804" cy="31851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76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65224"/>
              <a:ext cx="5821197" cy="318517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77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7" name="object 7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31299" y="1365222"/>
              <a:ext cx="5801111" cy="319597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319507" y="4623479"/>
            <a:ext cx="17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30" dirty="0">
                <a:solidFill>
                  <a:srgbClr val="CDCFD0"/>
                </a:solidFill>
                <a:latin typeface="Minion Pro"/>
                <a:cs typeface="Minion Pro"/>
              </a:rPr>
              <a:t>7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pc="1290" dirty="0"/>
              <a:t>Venezia</a:t>
            </a:r>
            <a:r>
              <a:rPr dirty="0"/>
              <a:t>	</a:t>
            </a:r>
            <a:r>
              <a:rPr spc="1340" dirty="0"/>
              <a:t>Carnevale</a:t>
            </a:r>
          </a:p>
        </p:txBody>
      </p:sp>
      <p:sp>
        <p:nvSpPr>
          <p:cNvPr id="11" name="object 11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500" y="1354421"/>
            <a:ext cx="5799022" cy="31959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78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54416"/>
              <a:ext cx="5937618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79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7543800" cy="5486400"/>
          </a:xfrm>
          <a:custGeom>
            <a:avLst/>
            <a:gdLst/>
            <a:ahLst/>
            <a:cxnLst/>
            <a:rect l="l" t="t" r="r" b="b"/>
            <a:pathLst>
              <a:path w="7543800" h="5486400">
                <a:moveTo>
                  <a:pt x="7543800" y="0"/>
                </a:moveTo>
                <a:lnTo>
                  <a:pt x="0" y="0"/>
                </a:lnTo>
                <a:lnTo>
                  <a:pt x="0" y="5486400"/>
                </a:lnTo>
                <a:lnTo>
                  <a:pt x="7543800" y="5486400"/>
                </a:lnTo>
                <a:lnTo>
                  <a:pt x="754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0798" y="858678"/>
            <a:ext cx="6575425" cy="4387291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 Unicode MS"/>
              </a:rPr>
              <a:t>Venezia </a:t>
            </a:r>
            <a:r>
              <a:rPr lang="pt-PT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 Unicode MS"/>
              </a:rPr>
              <a:t>Carnevale</a:t>
            </a:r>
            <a:r>
              <a:rPr lang="pt-P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 Unicode MS"/>
              </a:rPr>
              <a:t> </a:t>
            </a:r>
            <a:r>
              <a:rPr lang="pt-PT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 Unicode MS"/>
              </a:rPr>
              <a:t>– Os livros</a:t>
            </a:r>
            <a:b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</a:b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Fotografias de Dinis Manuel Alves.</a:t>
            </a:r>
            <a:b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</a:br>
            <a:r>
              <a:rPr lang="pt-PT" sz="1800" dirty="0" err="1">
                <a:effectLst/>
                <a:latin typeface="Calibri Light" panose="020F0302020204030204" pitchFamily="34" charset="0"/>
                <a:ea typeface="Arial Unicode MS"/>
              </a:rPr>
              <a:t>PAPERBACK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. Amazon, Fevereiro 2013, ISBN: 978-989-98236-8-6</a:t>
            </a:r>
            <a:b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</a:b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Versões em português, russo, inglês e italiano.</a:t>
            </a:r>
            <a:endParaRPr lang="pt-PT" sz="1800" dirty="0">
              <a:effectLst/>
              <a:latin typeface="Arial" panose="020B0604020202020204" pitchFamily="34" charset="0"/>
              <a:ea typeface="Arial Unicode MS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 Unicode MS"/>
              </a:rPr>
              <a:t>PAPERBACK</a:t>
            </a:r>
            <a:b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</a:b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Venezia </a:t>
            </a:r>
            <a:r>
              <a:rPr lang="pt-PT" sz="1800" dirty="0" err="1">
                <a:effectLst/>
                <a:latin typeface="Calibri Light" panose="020F0302020204030204" pitchFamily="34" charset="0"/>
                <a:ea typeface="Arial Unicode MS"/>
              </a:rPr>
              <a:t>Carnevale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 (PT)	 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2"/>
              </a:rPr>
              <a:t>https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2"/>
              </a:rPr>
              <a:t>://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2"/>
              </a:rPr>
              <a:t>tinyurl.com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2"/>
              </a:rPr>
              <a:t>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2"/>
              </a:rPr>
              <a:t>yab4pwe7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 </a:t>
            </a:r>
            <a:br>
              <a:rPr lang="pt-PT" dirty="0">
                <a:latin typeface="Calibri Light" panose="020F0302020204030204" pitchFamily="34" charset="0"/>
                <a:ea typeface="Arial Unicode MS"/>
              </a:rPr>
            </a:b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Venezia </a:t>
            </a:r>
            <a:r>
              <a:rPr lang="pt-PT" sz="1800" dirty="0" err="1">
                <a:effectLst/>
                <a:latin typeface="Calibri Light" panose="020F0302020204030204" pitchFamily="34" charset="0"/>
                <a:ea typeface="Arial Unicode MS"/>
              </a:rPr>
              <a:t>Carnevale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 (RUSS)  	 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3"/>
              </a:rPr>
              <a:t>https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3"/>
              </a:rPr>
              <a:t>://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3"/>
              </a:rPr>
              <a:t>tinyurl.com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3"/>
              </a:rPr>
              <a:t>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3"/>
              </a:rPr>
              <a:t>y7ypfzod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 		</a:t>
            </a:r>
            <a:endParaRPr lang="pt-PT" sz="1800" dirty="0">
              <a:effectLst/>
              <a:latin typeface="Arial" panose="020B0604020202020204" pitchFamily="34" charset="0"/>
              <a:ea typeface="Arial Unicode MS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Venezia </a:t>
            </a:r>
            <a:r>
              <a:rPr lang="pt-PT" sz="1800" dirty="0" err="1">
                <a:effectLst/>
                <a:latin typeface="Calibri Light" panose="020F0302020204030204" pitchFamily="34" charset="0"/>
                <a:ea typeface="Arial Unicode MS"/>
              </a:rPr>
              <a:t>Carnevale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 (</a:t>
            </a:r>
            <a:r>
              <a:rPr lang="pt-PT" sz="1800" dirty="0" err="1">
                <a:effectLst/>
                <a:latin typeface="Calibri Light" panose="020F0302020204030204" pitchFamily="34" charset="0"/>
                <a:ea typeface="Arial Unicode MS"/>
              </a:rPr>
              <a:t>ENG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)	 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4"/>
              </a:rPr>
              <a:t>https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4"/>
              </a:rPr>
              <a:t>://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4"/>
              </a:rPr>
              <a:t>tinyurl.com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4"/>
              </a:rPr>
              <a:t>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4"/>
              </a:rPr>
              <a:t>y877983t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 </a:t>
            </a:r>
            <a:br>
              <a:rPr lang="pt-PT" dirty="0">
                <a:latin typeface="Calibri Light" panose="020F0302020204030204" pitchFamily="34" charset="0"/>
                <a:ea typeface="Arial Unicode MS"/>
              </a:rPr>
            </a:b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Venezia </a:t>
            </a:r>
            <a:r>
              <a:rPr lang="pt-PT" sz="1800" dirty="0" err="1">
                <a:effectLst/>
                <a:latin typeface="Calibri Light" panose="020F0302020204030204" pitchFamily="34" charset="0"/>
                <a:ea typeface="Arial Unicode MS"/>
              </a:rPr>
              <a:t>Carnevale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 (ITA)	 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5"/>
              </a:rPr>
              <a:t>https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5"/>
              </a:rPr>
              <a:t>://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5"/>
              </a:rPr>
              <a:t>tinyurl.com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5"/>
              </a:rPr>
              <a:t>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5"/>
              </a:rPr>
              <a:t>ybbs343b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 </a:t>
            </a:r>
            <a:b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</a:br>
            <a:b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</a:br>
            <a:r>
              <a:rPr lang="pt-PT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 Unicode MS"/>
              </a:rPr>
              <a:t>KINDLE</a:t>
            </a:r>
            <a:b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</a:b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Venezia </a:t>
            </a:r>
            <a:r>
              <a:rPr lang="pt-PT" sz="1800" dirty="0" err="1">
                <a:effectLst/>
                <a:latin typeface="Calibri Light" panose="020F0302020204030204" pitchFamily="34" charset="0"/>
                <a:ea typeface="Arial Unicode MS"/>
              </a:rPr>
              <a:t>Carnevale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 (PT)	 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6"/>
              </a:rPr>
              <a:t>https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6"/>
              </a:rPr>
              <a:t>://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6"/>
              </a:rPr>
              <a:t>tinyurl.com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6"/>
              </a:rPr>
              <a:t>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Arial Unicode MS"/>
                <a:hlinkClick r:id="rId6"/>
              </a:rPr>
              <a:t>33b3tmm5</a:t>
            </a:r>
            <a: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  <a:t> </a:t>
            </a:r>
            <a:br>
              <a:rPr lang="pt-PT" sz="1800" dirty="0">
                <a:effectLst/>
                <a:latin typeface="Calibri Light" panose="020F0302020204030204" pitchFamily="34" charset="0"/>
                <a:ea typeface="Arial Unicode MS"/>
              </a:rPr>
            </a:br>
            <a:r>
              <a:rPr lang="pt-PT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Venezia </a:t>
            </a:r>
            <a:r>
              <a:rPr lang="pt-PT" sz="18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Carnevale</a:t>
            </a:r>
            <a:r>
              <a:rPr lang="pt-PT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(</a:t>
            </a:r>
            <a:r>
              <a:rPr lang="pt-PT" sz="18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ENG</a:t>
            </a:r>
            <a:r>
              <a:rPr lang="pt-PT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) 	 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7"/>
              </a:rPr>
              <a:t>https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7"/>
              </a:rPr>
              <a:t>://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7"/>
              </a:rPr>
              <a:t>tinyurl.com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7"/>
              </a:rPr>
              <a:t>/</a:t>
            </a:r>
            <a:r>
              <a:rPr lang="pt-PT" sz="1800" u="sng" dirty="0" err="1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7"/>
              </a:rPr>
              <a:t>39wt47br</a:t>
            </a:r>
            <a:r>
              <a:rPr lang="pt-PT" sz="18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endParaRPr sz="1800" dirty="0">
              <a:latin typeface="Minion Pro"/>
              <a:cs typeface="Minion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483600" y="228600"/>
          <a:ext cx="8001000" cy="594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1B1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B1B1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B1B1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473" y="1354416"/>
            <a:ext cx="5806223" cy="31959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59007" y="4616279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30" dirty="0">
                <a:solidFill>
                  <a:srgbClr val="CDCFD0"/>
                </a:solidFill>
                <a:latin typeface="Minion Pro"/>
                <a:cs typeface="Minion Pro"/>
              </a:rPr>
              <a:t>8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8785" y="1365211"/>
              <a:ext cx="5806217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319507" y="4652279"/>
            <a:ext cx="17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30" dirty="0">
                <a:solidFill>
                  <a:srgbClr val="CDCFD0"/>
                </a:solidFill>
                <a:latin typeface="Minion Pro"/>
                <a:cs typeface="Minion Pro"/>
              </a:rPr>
              <a:t>9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473" y="1354416"/>
            <a:ext cx="5806223" cy="31959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10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9" y="1365211"/>
              <a:ext cx="5806223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11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473" y="1354416"/>
            <a:ext cx="5806223" cy="31959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872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12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6273" y="1365222"/>
              <a:ext cx="5806223" cy="319597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13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473" y="1354416"/>
            <a:ext cx="5806224" cy="31959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14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9010" y="1354416"/>
              <a:ext cx="5813473" cy="320234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15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94416" y="4616279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16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7850" algn="l"/>
                <a:tab pos="4335145" algn="l"/>
              </a:tabLst>
            </a:pPr>
            <a:r>
              <a:rPr spc="1295" dirty="0"/>
              <a:t>Dinis</a:t>
            </a:r>
            <a:r>
              <a:rPr dirty="0"/>
              <a:t>	</a:t>
            </a:r>
            <a:r>
              <a:rPr spc="1480" dirty="0"/>
              <a:t>Manuel</a:t>
            </a:r>
            <a:r>
              <a:rPr dirty="0"/>
              <a:t>	</a:t>
            </a:r>
            <a:r>
              <a:rPr spc="1280" dirty="0"/>
              <a:t>Alves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273" y="1365224"/>
            <a:ext cx="5806223" cy="319336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286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228600"/>
                </a:moveTo>
                <a:lnTo>
                  <a:pt x="228600" y="0"/>
                </a:lnTo>
              </a:path>
              <a:path w="228600" h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228600" y="228600"/>
                </a:lnTo>
              </a:path>
              <a:path w="228600" h="228600">
                <a:moveTo>
                  <a:pt x="0" y="228600"/>
                </a:moveTo>
                <a:lnTo>
                  <a:pt x="2286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94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0" y="0"/>
                </a:lnTo>
              </a:path>
              <a:path w="228600" h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1000" y="22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0"/>
                </a:moveTo>
                <a:lnTo>
                  <a:pt x="0" y="228600"/>
                </a:lnTo>
              </a:path>
              <a:path w="228600" h="228600">
                <a:moveTo>
                  <a:pt x="228600" y="228600"/>
                </a:moveTo>
                <a:lnTo>
                  <a:pt x="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712200" y="457200"/>
            <a:ext cx="7543800" cy="5486400"/>
            <a:chOff x="8712200" y="457200"/>
            <a:chExt cx="7543800" cy="5486400"/>
          </a:xfrm>
        </p:grpSpPr>
        <p:sp>
          <p:nvSpPr>
            <p:cNvPr id="10" name="object 10"/>
            <p:cNvSpPr/>
            <p:nvPr/>
          </p:nvSpPr>
          <p:spPr>
            <a:xfrm>
              <a:off x="8712200" y="457200"/>
              <a:ext cx="7543800" cy="5486400"/>
            </a:xfrm>
            <a:custGeom>
              <a:avLst/>
              <a:gdLst/>
              <a:ahLst/>
              <a:cxnLst/>
              <a:rect l="l" t="t" r="r" b="b"/>
              <a:pathLst>
                <a:path w="7543800" h="5486400">
                  <a:moveTo>
                    <a:pt x="7543800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543800" y="548640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1298" y="1365224"/>
              <a:ext cx="5806212" cy="31959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42727" y="853082"/>
            <a:ext cx="5654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60320" algn="l"/>
              </a:tabLst>
            </a:pPr>
            <a:r>
              <a:rPr sz="3000" spc="1290" dirty="0">
                <a:solidFill>
                  <a:srgbClr val="CDCFD0"/>
                </a:solidFill>
                <a:latin typeface="Minion Pro"/>
                <a:cs typeface="Minion Pro"/>
              </a:rPr>
              <a:t>Venezia</a:t>
            </a:r>
            <a:r>
              <a:rPr sz="3000" dirty="0">
                <a:solidFill>
                  <a:srgbClr val="CDCFD0"/>
                </a:solidFill>
                <a:latin typeface="Minion Pro"/>
                <a:cs typeface="Minion Pro"/>
              </a:rPr>
              <a:t>	</a:t>
            </a:r>
            <a:r>
              <a:rPr sz="3000" spc="1340" dirty="0">
                <a:solidFill>
                  <a:srgbClr val="CDCFD0"/>
                </a:solidFill>
                <a:latin typeface="Minion Pro"/>
                <a:cs typeface="Minion Pro"/>
              </a:rPr>
              <a:t>Carnevale</a:t>
            </a:r>
            <a:endParaRPr sz="3000">
              <a:latin typeface="Minion Pro"/>
              <a:cs typeface="Minion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54916" y="4616279"/>
            <a:ext cx="34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405" dirty="0">
                <a:solidFill>
                  <a:srgbClr val="CDCFD0"/>
                </a:solidFill>
                <a:latin typeface="Minion Pro"/>
                <a:cs typeface="Minion Pro"/>
              </a:rPr>
              <a:t>17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83600" y="228600"/>
            <a:ext cx="8001000" cy="5943600"/>
          </a:xfrm>
          <a:custGeom>
            <a:avLst/>
            <a:gdLst/>
            <a:ahLst/>
            <a:cxnLst/>
            <a:rect l="l" t="t" r="r" b="b"/>
            <a:pathLst>
              <a:path w="8001000" h="5943600">
                <a:moveTo>
                  <a:pt x="228600" y="5943600"/>
                </a:moveTo>
                <a:lnTo>
                  <a:pt x="228600" y="5715000"/>
                </a:lnTo>
              </a:path>
              <a:path w="8001000" h="5943600">
                <a:moveTo>
                  <a:pt x="0" y="5715000"/>
                </a:moveTo>
                <a:lnTo>
                  <a:pt x="228600" y="5715000"/>
                </a:lnTo>
              </a:path>
              <a:path w="8001000" h="5943600">
                <a:moveTo>
                  <a:pt x="228600" y="0"/>
                </a:moveTo>
                <a:lnTo>
                  <a:pt x="228600" y="228600"/>
                </a:lnTo>
              </a:path>
              <a:path w="8001000" h="5943600">
                <a:moveTo>
                  <a:pt x="0" y="228600"/>
                </a:moveTo>
                <a:lnTo>
                  <a:pt x="228600" y="228600"/>
                </a:lnTo>
              </a:path>
              <a:path w="8001000" h="5943600">
                <a:moveTo>
                  <a:pt x="7772400" y="5943600"/>
                </a:moveTo>
                <a:lnTo>
                  <a:pt x="7772400" y="5715000"/>
                </a:lnTo>
              </a:path>
              <a:path w="8001000" h="5943600">
                <a:moveTo>
                  <a:pt x="8001000" y="5715000"/>
                </a:moveTo>
                <a:lnTo>
                  <a:pt x="7772400" y="5715000"/>
                </a:lnTo>
              </a:path>
              <a:path w="8001000" h="5943600">
                <a:moveTo>
                  <a:pt x="7772400" y="0"/>
                </a:moveTo>
                <a:lnTo>
                  <a:pt x="7772400" y="228600"/>
                </a:lnTo>
              </a:path>
              <a:path w="8001000" h="5943600">
                <a:moveTo>
                  <a:pt x="8001000" y="228600"/>
                </a:moveTo>
                <a:lnTo>
                  <a:pt x="7772400" y="228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DCFD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809</Words>
  <Application>Microsoft Office PowerPoint</Application>
  <PresentationFormat>Personalizados</PresentationFormat>
  <Paragraphs>187</Paragraphs>
  <Slides>41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Minion Pro</vt:lpstr>
      <vt:lpstr>Times New Roman</vt:lpstr>
      <vt:lpstr>Office Theme</vt:lpstr>
      <vt:lpstr>Apresentação do PowerPoint</vt:lpstr>
      <vt:lpstr>Apresentação do PowerPoint</vt:lpstr>
      <vt:lpstr>Apresentação do PowerPoint</vt:lpstr>
      <vt:lpstr>Venezia Carnevale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Dinis Manuel Alves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Dinis Alves</cp:lastModifiedBy>
  <cp:revision>2</cp:revision>
  <dcterms:created xsi:type="dcterms:W3CDTF">2023-03-09T23:57:38Z</dcterms:created>
  <dcterms:modified xsi:type="dcterms:W3CDTF">2023-03-10T00:17:32Z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2013-02-26T00:00:00Z</vt:filetime>
  </property>
  <property fmtid="{D5CDD505-2E9C-101B-9397-08002B2CF9AE}" pid="3" name="LastSaved">
    <vt:filetime>2023-03-09T00:00:00Z</vt:filetime>
  </property>
  <property fmtid="{D5CDD505-2E9C-101B-9397-08002B2CF9AE}" pid="4" name="Producer">
    <vt:lpwstr>http://bfo.com/products/pdf?version=work-20120606T1447-r15762M</vt:lpwstr>
  </property>
</Properties>
</file>